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
      <p:font typeface="Roboto Mon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RobotoMono-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37" Type="http://schemas.openxmlformats.org/officeDocument/2006/relationships/font" Target="fonts/RobotoMono-italic.fntdata"/><Relationship Id="rId14" Type="http://schemas.openxmlformats.org/officeDocument/2006/relationships/slide" Target="slides/slide9.xml"/><Relationship Id="rId36" Type="http://schemas.openxmlformats.org/officeDocument/2006/relationships/font" Target="fonts/RobotoMon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RobotoMon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2e9599a9b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2e9599a9b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3abb7ad59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3abb7ad59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3abb7ad59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3abb7ad59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2e9599a9b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2e9599a9b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2e9599a9b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2e9599a9b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2e9599a9b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2e9599a9b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2e9599a9b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2e9599a9b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2e9599a9b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2e9599a9b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3ab3ff15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3ab3ff15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2e9599a9b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2e9599a9b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3abb7ad59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3abb7ad59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2d3a96a268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2d3a96a268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2d3a96a268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2d3a96a268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d3a96a268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2d3a96a268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2e9599a9b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2e9599a9b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2eb5779d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2eb5779d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2e9599a9b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2e9599a9b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2e9599a9b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2e9599a9b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2e9599a9b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2e9599a9b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2e9599a9b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2e9599a9b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2e9599a9b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2e9599a9b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2e9599a9b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2e9599a9b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Productivity Prediction of Garment Employees</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Kazi Hasan Ibn Arif</a:t>
            </a:r>
            <a:endParaRPr sz="2400"/>
          </a:p>
          <a:p>
            <a:pPr indent="0" lvl="0" marL="0" rtl="0" algn="l">
              <a:spcBef>
                <a:spcPts val="0"/>
              </a:spcBef>
              <a:spcAft>
                <a:spcPts val="0"/>
              </a:spcAft>
              <a:buNone/>
            </a:pPr>
            <a:r>
              <a:rPr lang="en" sz="2400"/>
              <a:t>Nafiur Rahman Khadem</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217575" y="683900"/>
            <a:ext cx="2808000" cy="48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Are all the features correlated to the target?</a:t>
            </a:r>
            <a:endParaRPr sz="2000"/>
          </a:p>
        </p:txBody>
      </p:sp>
      <p:sp>
        <p:nvSpPr>
          <p:cNvPr id="132" name="Google Shape;132;p22"/>
          <p:cNvSpPr txBox="1"/>
          <p:nvPr>
            <p:ph idx="1" type="body"/>
          </p:nvPr>
        </p:nvSpPr>
        <p:spPr>
          <a:xfrm>
            <a:off x="132975" y="1618200"/>
            <a:ext cx="29772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500"/>
              <a:t>idle_men</a:t>
            </a:r>
            <a:r>
              <a:rPr lang="en" sz="1500"/>
              <a:t> and </a:t>
            </a:r>
            <a:r>
              <a:rPr b="1" lang="en" sz="1500"/>
              <a:t>idle_time</a:t>
            </a:r>
            <a:r>
              <a:rPr lang="en" sz="1500"/>
              <a:t> features seem to be useless for predicting actual_productivity, almost all of their values are zero and the rest few doesn't seem to produce any pattern with the other features. So we discard them. We also drop date for now as it also shows no importance.</a:t>
            </a:r>
            <a:endParaRPr sz="1500"/>
          </a:p>
        </p:txBody>
      </p:sp>
      <p:pic>
        <p:nvPicPr>
          <p:cNvPr id="133" name="Google Shape;133;p22"/>
          <p:cNvPicPr preferRelativeResize="0"/>
          <p:nvPr/>
        </p:nvPicPr>
        <p:blipFill>
          <a:blip r:embed="rId3">
            <a:alphaModFix/>
          </a:blip>
          <a:stretch>
            <a:fillRect/>
          </a:stretch>
        </p:blipFill>
        <p:spPr>
          <a:xfrm>
            <a:off x="3491275" y="0"/>
            <a:ext cx="5652726" cy="4985071"/>
          </a:xfrm>
          <a:prstGeom prst="rect">
            <a:avLst/>
          </a:prstGeom>
          <a:noFill/>
          <a:ln>
            <a:noFill/>
          </a:ln>
        </p:spPr>
      </p:pic>
      <p:cxnSp>
        <p:nvCxnSpPr>
          <p:cNvPr id="134" name="Google Shape;134;p22"/>
          <p:cNvCxnSpPr/>
          <p:nvPr/>
        </p:nvCxnSpPr>
        <p:spPr>
          <a:xfrm>
            <a:off x="3559000" y="3717450"/>
            <a:ext cx="5545800" cy="12300"/>
          </a:xfrm>
          <a:prstGeom prst="straightConnector1">
            <a:avLst/>
          </a:prstGeom>
          <a:noFill/>
          <a:ln cap="flat" cmpd="sng" w="9525">
            <a:solidFill>
              <a:schemeClr val="dk2"/>
            </a:solidFill>
            <a:prstDash val="solid"/>
            <a:round/>
            <a:headEnd len="med" w="med" type="none"/>
            <a:tailEnd len="med" w="med" type="none"/>
          </a:ln>
        </p:spPr>
      </p:cxnSp>
      <p:cxnSp>
        <p:nvCxnSpPr>
          <p:cNvPr id="135" name="Google Shape;135;p22"/>
          <p:cNvCxnSpPr/>
          <p:nvPr/>
        </p:nvCxnSpPr>
        <p:spPr>
          <a:xfrm flipH="1">
            <a:off x="3595650" y="3705275"/>
            <a:ext cx="24300" cy="1158000"/>
          </a:xfrm>
          <a:prstGeom prst="straightConnector1">
            <a:avLst/>
          </a:prstGeom>
          <a:noFill/>
          <a:ln cap="flat" cmpd="sng" w="9525">
            <a:solidFill>
              <a:schemeClr val="dk2"/>
            </a:solidFill>
            <a:prstDash val="solid"/>
            <a:round/>
            <a:headEnd len="med" w="med" type="none"/>
            <a:tailEnd len="med" w="med" type="none"/>
          </a:ln>
        </p:spPr>
      </p:cxnSp>
      <p:cxnSp>
        <p:nvCxnSpPr>
          <p:cNvPr id="136" name="Google Shape;136;p22"/>
          <p:cNvCxnSpPr/>
          <p:nvPr/>
        </p:nvCxnSpPr>
        <p:spPr>
          <a:xfrm>
            <a:off x="9080350" y="3717450"/>
            <a:ext cx="24300" cy="1133400"/>
          </a:xfrm>
          <a:prstGeom prst="straightConnector1">
            <a:avLst/>
          </a:prstGeom>
          <a:noFill/>
          <a:ln cap="flat" cmpd="sng" w="9525">
            <a:solidFill>
              <a:schemeClr val="dk2"/>
            </a:solidFill>
            <a:prstDash val="solid"/>
            <a:round/>
            <a:headEnd len="med" w="med" type="none"/>
            <a:tailEnd len="med" w="med" type="none"/>
          </a:ln>
        </p:spPr>
      </p:cxnSp>
      <p:cxnSp>
        <p:nvCxnSpPr>
          <p:cNvPr id="137" name="Google Shape;137;p22"/>
          <p:cNvCxnSpPr/>
          <p:nvPr/>
        </p:nvCxnSpPr>
        <p:spPr>
          <a:xfrm>
            <a:off x="3583375" y="4875350"/>
            <a:ext cx="55578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Preparation</a:t>
            </a:r>
            <a:endParaRPr/>
          </a:p>
        </p:txBody>
      </p:sp>
      <p:sp>
        <p:nvSpPr>
          <p:cNvPr id="143" name="Google Shape;143;p23"/>
          <p:cNvSpPr txBox="1"/>
          <p:nvPr/>
        </p:nvSpPr>
        <p:spPr>
          <a:xfrm>
            <a:off x="134400" y="999475"/>
            <a:ext cx="87543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Roboto"/>
                <a:ea typeface="Roboto"/>
                <a:cs typeface="Roboto"/>
                <a:sym typeface="Roboto"/>
              </a:rPr>
              <a:t>Null value fix:</a:t>
            </a:r>
            <a:r>
              <a:rPr lang="en" sz="1600">
                <a:latin typeface="Roboto"/>
                <a:ea typeface="Roboto"/>
                <a:cs typeface="Roboto"/>
                <a:sym typeface="Roboto"/>
              </a:rPr>
              <a:t> There was a significant amount of null values in ‘wip’ which we couldn’t possibly discard, but the overwhelming majority of ‘wip’ was 0 so we replaced all null values with 0.</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b="1" lang="en" sz="1800">
                <a:latin typeface="Roboto"/>
                <a:ea typeface="Roboto"/>
                <a:cs typeface="Roboto"/>
                <a:sym typeface="Roboto"/>
              </a:rPr>
              <a:t>Data type fix:</a:t>
            </a:r>
            <a:r>
              <a:rPr lang="en" sz="1600">
                <a:latin typeface="Roboto"/>
                <a:ea typeface="Roboto"/>
                <a:cs typeface="Roboto"/>
                <a:sym typeface="Roboto"/>
              </a:rPr>
              <a:t> ‘date’ was in object format, so we converted it to datetime. We also noticed that there were only 3 months’ data of the same year so we only kept the day of month.</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b="1" lang="en" sz="1800">
                <a:latin typeface="Roboto"/>
                <a:ea typeface="Roboto"/>
                <a:cs typeface="Roboto"/>
                <a:sym typeface="Roboto"/>
              </a:rPr>
              <a:t>Typo fix: </a:t>
            </a:r>
            <a:r>
              <a:rPr lang="en" sz="1600">
                <a:latin typeface="Roboto"/>
                <a:ea typeface="Roboto"/>
                <a:cs typeface="Roboto"/>
                <a:sym typeface="Roboto"/>
              </a:rPr>
              <a:t>In the ‘department’ column, ‘sweing’ was used instead of ‘sewing’, some rows contained an extra space at the end (‘finishing ‘ instead of ‘finishing’). We fixed them.</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b="1" lang="en" sz="1800">
                <a:latin typeface="Roboto"/>
                <a:ea typeface="Roboto"/>
                <a:cs typeface="Roboto"/>
                <a:sym typeface="Roboto"/>
              </a:rPr>
              <a:t>Outlier removal:</a:t>
            </a:r>
            <a:r>
              <a:rPr lang="en" sz="1600">
                <a:latin typeface="Roboto"/>
                <a:ea typeface="Roboto"/>
                <a:cs typeface="Roboto"/>
                <a:sym typeface="Roboto"/>
              </a:rPr>
              <a:t> The boxplots of ‘wip’ and ‘incentive’ showed that they have huge but</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very few outliers, so we discarded them.</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Preparation</a:t>
            </a:r>
            <a:endParaRPr/>
          </a:p>
        </p:txBody>
      </p:sp>
      <p:sp>
        <p:nvSpPr>
          <p:cNvPr id="149" name="Google Shape;149;p24"/>
          <p:cNvSpPr txBox="1"/>
          <p:nvPr/>
        </p:nvSpPr>
        <p:spPr>
          <a:xfrm>
            <a:off x="194850" y="1389475"/>
            <a:ext cx="8754300" cy="224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Roboto"/>
                <a:ea typeface="Roboto"/>
                <a:cs typeface="Roboto"/>
                <a:sym typeface="Roboto"/>
              </a:rPr>
              <a:t>Feature selection:</a:t>
            </a:r>
            <a:r>
              <a:rPr lang="en" sz="1600">
                <a:latin typeface="Roboto"/>
                <a:ea typeface="Roboto"/>
                <a:cs typeface="Roboto"/>
                <a:sym typeface="Roboto"/>
              </a:rPr>
              <a:t> Most values of idle_men, idle_time were zero. These columns along with date showed almost no correlation with our target variable, so we removed them.</a:t>
            </a:r>
            <a:r>
              <a:rPr lang="en" sz="1600">
                <a:latin typeface="Roboto"/>
                <a:ea typeface="Roboto"/>
                <a:cs typeface="Roboto"/>
                <a:sym typeface="Roboto"/>
              </a:rPr>
              <a:t> </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b="1" lang="en" sz="1800">
                <a:latin typeface="Roboto"/>
                <a:ea typeface="Roboto"/>
                <a:cs typeface="Roboto"/>
                <a:sym typeface="Roboto"/>
              </a:rPr>
              <a:t>One hot encoding:</a:t>
            </a:r>
            <a:r>
              <a:rPr lang="en" sz="1600">
                <a:latin typeface="Roboto"/>
                <a:ea typeface="Roboto"/>
                <a:cs typeface="Roboto"/>
                <a:sym typeface="Roboto"/>
              </a:rPr>
              <a:t> We used one hot encoding for the categorical features 'quarter', 'department', 'day', 'team'.</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b="1" lang="en" sz="1800">
                <a:latin typeface="Roboto"/>
                <a:ea typeface="Roboto"/>
                <a:cs typeface="Roboto"/>
                <a:sym typeface="Roboto"/>
              </a:rPr>
              <a:t> Normalization:</a:t>
            </a:r>
            <a:r>
              <a:rPr lang="en" sz="1600">
                <a:latin typeface="Roboto"/>
                <a:ea typeface="Roboto"/>
                <a:cs typeface="Roboto"/>
                <a:sym typeface="Roboto"/>
              </a:rPr>
              <a:t> We scaled the numeric features using the standard scaler which transformed mean to 0 and variance to 1.</a:t>
            </a:r>
            <a:endParaRPr sz="16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226075" y="662600"/>
            <a:ext cx="2808000" cy="48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One-hot encoding and Normalization</a:t>
            </a:r>
            <a:endParaRPr/>
          </a:p>
        </p:txBody>
      </p:sp>
      <p:sp>
        <p:nvSpPr>
          <p:cNvPr id="155" name="Google Shape;155;p25"/>
          <p:cNvSpPr txBox="1"/>
          <p:nvPr>
            <p:ph idx="1" type="body"/>
          </p:nvPr>
        </p:nvSpPr>
        <p:spPr>
          <a:xfrm>
            <a:off x="226075" y="16182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One-hot encoding for Categorical features</a:t>
            </a:r>
            <a:endParaRPr sz="1500"/>
          </a:p>
          <a:p>
            <a:pPr indent="-323850" lvl="0" marL="457200" rtl="0" algn="l">
              <a:spcBef>
                <a:spcPts val="1600"/>
              </a:spcBef>
              <a:spcAft>
                <a:spcPts val="0"/>
              </a:spcAft>
              <a:buSzPts val="1500"/>
              <a:buChar char="-"/>
            </a:pPr>
            <a:r>
              <a:rPr lang="en" sz="1500"/>
              <a:t>Quarter</a:t>
            </a:r>
            <a:endParaRPr sz="1500"/>
          </a:p>
          <a:p>
            <a:pPr indent="-323850" lvl="0" marL="457200" rtl="0" algn="l">
              <a:spcBef>
                <a:spcPts val="0"/>
              </a:spcBef>
              <a:spcAft>
                <a:spcPts val="0"/>
              </a:spcAft>
              <a:buSzPts val="1500"/>
              <a:buChar char="-"/>
            </a:pPr>
            <a:r>
              <a:rPr lang="en" sz="1500"/>
              <a:t>Department</a:t>
            </a:r>
            <a:endParaRPr sz="1500"/>
          </a:p>
          <a:p>
            <a:pPr indent="-323850" lvl="0" marL="457200" rtl="0" algn="l">
              <a:spcBef>
                <a:spcPts val="0"/>
              </a:spcBef>
              <a:spcAft>
                <a:spcPts val="0"/>
              </a:spcAft>
              <a:buSzPts val="1500"/>
              <a:buChar char="-"/>
            </a:pPr>
            <a:r>
              <a:rPr lang="en" sz="1500"/>
              <a:t>Day</a:t>
            </a:r>
            <a:endParaRPr sz="1500"/>
          </a:p>
          <a:p>
            <a:pPr indent="-323850" lvl="0" marL="457200" rtl="0" algn="l">
              <a:spcBef>
                <a:spcPts val="0"/>
              </a:spcBef>
              <a:spcAft>
                <a:spcPts val="0"/>
              </a:spcAft>
              <a:buSzPts val="1500"/>
              <a:buChar char="-"/>
            </a:pPr>
            <a:r>
              <a:rPr lang="en" sz="1500"/>
              <a:t>Team</a:t>
            </a:r>
            <a:endParaRPr sz="1500"/>
          </a:p>
          <a:p>
            <a:pPr indent="0" lvl="0" marL="0" rtl="0" algn="l">
              <a:spcBef>
                <a:spcPts val="1600"/>
              </a:spcBef>
              <a:spcAft>
                <a:spcPts val="0"/>
              </a:spcAft>
              <a:buNone/>
            </a:pPr>
            <a:r>
              <a:rPr lang="en" sz="1500"/>
              <a:t>StandardScaler for numeric features (makes mean=0 and variance=1 for training data)</a:t>
            </a:r>
            <a:endParaRPr sz="1500"/>
          </a:p>
          <a:p>
            <a:pPr indent="0" lvl="0" marL="457200" rtl="0" algn="l">
              <a:spcBef>
                <a:spcPts val="1600"/>
              </a:spcBef>
              <a:spcAft>
                <a:spcPts val="0"/>
              </a:spcAft>
              <a:buNone/>
            </a:pPr>
            <a:r>
              <a:t/>
            </a:r>
            <a:endParaRPr sz="1500"/>
          </a:p>
          <a:p>
            <a:pPr indent="0" lvl="0" marL="0" rtl="0" algn="l">
              <a:spcBef>
                <a:spcPts val="1600"/>
              </a:spcBef>
              <a:spcAft>
                <a:spcPts val="1600"/>
              </a:spcAft>
              <a:buNone/>
            </a:pPr>
            <a:r>
              <a:t/>
            </a:r>
            <a:endParaRPr sz="1500"/>
          </a:p>
        </p:txBody>
      </p:sp>
      <p:pic>
        <p:nvPicPr>
          <p:cNvPr id="156" name="Google Shape;156;p25"/>
          <p:cNvPicPr preferRelativeResize="0"/>
          <p:nvPr/>
        </p:nvPicPr>
        <p:blipFill>
          <a:blip r:embed="rId3">
            <a:alphaModFix/>
          </a:blip>
          <a:stretch>
            <a:fillRect/>
          </a:stretch>
        </p:blipFill>
        <p:spPr>
          <a:xfrm>
            <a:off x="3338875" y="1187150"/>
            <a:ext cx="5673250" cy="25839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ctrTitle"/>
          </p:nvPr>
        </p:nvSpPr>
        <p:spPr>
          <a:xfrm>
            <a:off x="390525" y="13620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100"/>
              <a:t>Our target is to classify whether actual productivity reached the target productivity or not</a:t>
            </a:r>
            <a:endParaRPr sz="4100"/>
          </a:p>
        </p:txBody>
      </p:sp>
      <p:sp>
        <p:nvSpPr>
          <p:cNvPr id="162" name="Google Shape;162;p26"/>
          <p:cNvSpPr txBox="1"/>
          <p:nvPr>
            <p:ph idx="1" type="subTitle"/>
          </p:nvPr>
        </p:nvSpPr>
        <p:spPr>
          <a:xfrm>
            <a:off x="390525" y="2560517"/>
            <a:ext cx="8222100" cy="105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Dataset is imbalanced.</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False  :  479</a:t>
            </a:r>
            <a:endParaRPr sz="1500"/>
          </a:p>
          <a:p>
            <a:pPr indent="0" lvl="0" marL="0" rtl="0" algn="l">
              <a:spcBef>
                <a:spcPts val="0"/>
              </a:spcBef>
              <a:spcAft>
                <a:spcPts val="0"/>
              </a:spcAft>
              <a:buNone/>
            </a:pPr>
            <a:r>
              <a:rPr lang="en" sz="1500"/>
              <a:t>True   :  700</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Class distribution should be taken care of while splitting </a:t>
            </a:r>
            <a:endParaRPr sz="1500"/>
          </a:p>
          <a:p>
            <a:pPr indent="-323850" lvl="0" marL="457200" rtl="0" algn="l">
              <a:spcBef>
                <a:spcPts val="0"/>
              </a:spcBef>
              <a:spcAft>
                <a:spcPts val="0"/>
              </a:spcAft>
              <a:buSzPts val="1500"/>
              <a:buChar char="-"/>
            </a:pPr>
            <a:r>
              <a:rPr lang="en" sz="1500"/>
              <a:t>Weighted F1 score as performance </a:t>
            </a:r>
            <a:r>
              <a:rPr lang="en" sz="1500"/>
              <a:t>metrics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226075" y="357800"/>
            <a:ext cx="2808000" cy="48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Dataset split</a:t>
            </a:r>
            <a:endParaRPr/>
          </a:p>
        </p:txBody>
      </p:sp>
      <p:sp>
        <p:nvSpPr>
          <p:cNvPr id="168" name="Google Shape;168;p27"/>
          <p:cNvSpPr txBox="1"/>
          <p:nvPr>
            <p:ph idx="1" type="body"/>
          </p:nvPr>
        </p:nvSpPr>
        <p:spPr>
          <a:xfrm>
            <a:off x="226075" y="16182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Train : 60%</a:t>
            </a:r>
            <a:endParaRPr sz="1500"/>
          </a:p>
          <a:p>
            <a:pPr indent="0" lvl="0" marL="0" rtl="0" algn="l">
              <a:spcBef>
                <a:spcPts val="1600"/>
              </a:spcBef>
              <a:spcAft>
                <a:spcPts val="0"/>
              </a:spcAft>
              <a:buNone/>
            </a:pPr>
            <a:r>
              <a:rPr lang="en" sz="1500"/>
              <a:t>Validation : 20%</a:t>
            </a:r>
            <a:endParaRPr sz="1500"/>
          </a:p>
          <a:p>
            <a:pPr indent="0" lvl="0" marL="0" rtl="0" algn="l">
              <a:spcBef>
                <a:spcPts val="1600"/>
              </a:spcBef>
              <a:spcAft>
                <a:spcPts val="1600"/>
              </a:spcAft>
              <a:buNone/>
            </a:pPr>
            <a:r>
              <a:rPr lang="en" sz="1500"/>
              <a:t>Test : 20%</a:t>
            </a: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226075" y="357800"/>
            <a:ext cx="2808000" cy="48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evaluation</a:t>
            </a:r>
            <a:endParaRPr/>
          </a:p>
        </p:txBody>
      </p:sp>
      <p:sp>
        <p:nvSpPr>
          <p:cNvPr id="174" name="Google Shape;174;p28"/>
          <p:cNvSpPr txBox="1"/>
          <p:nvPr>
            <p:ph idx="1" type="body"/>
          </p:nvPr>
        </p:nvSpPr>
        <p:spPr>
          <a:xfrm>
            <a:off x="226075" y="16182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Base model selection</a:t>
            </a:r>
            <a:endParaRPr sz="1500"/>
          </a:p>
          <a:p>
            <a:pPr indent="0" lvl="0" marL="0" rtl="0" algn="l">
              <a:spcBef>
                <a:spcPts val="1600"/>
              </a:spcBef>
              <a:spcAft>
                <a:spcPts val="1600"/>
              </a:spcAft>
              <a:buNone/>
            </a:pPr>
            <a:r>
              <a:rPr lang="en" sz="1500"/>
              <a:t>And Training</a:t>
            </a:r>
            <a:endParaRPr sz="1500"/>
          </a:p>
        </p:txBody>
      </p:sp>
      <p:pic>
        <p:nvPicPr>
          <p:cNvPr id="175" name="Google Shape;175;p28"/>
          <p:cNvPicPr preferRelativeResize="0"/>
          <p:nvPr/>
        </p:nvPicPr>
        <p:blipFill>
          <a:blip r:embed="rId3">
            <a:alphaModFix/>
          </a:blip>
          <a:stretch>
            <a:fillRect/>
          </a:stretch>
        </p:blipFill>
        <p:spPr>
          <a:xfrm>
            <a:off x="3329900" y="1638726"/>
            <a:ext cx="5814099" cy="1089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226075" y="586400"/>
            <a:ext cx="2808000" cy="48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Hyperparameter tuning</a:t>
            </a:r>
            <a:endParaRPr/>
          </a:p>
        </p:txBody>
      </p:sp>
      <p:sp>
        <p:nvSpPr>
          <p:cNvPr id="181" name="Google Shape;181;p29"/>
          <p:cNvSpPr txBox="1"/>
          <p:nvPr>
            <p:ph idx="1" type="body"/>
          </p:nvPr>
        </p:nvSpPr>
        <p:spPr>
          <a:xfrm>
            <a:off x="226075" y="16182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Grid search cross validation</a:t>
            </a:r>
            <a:endParaRPr b="1" sz="1500"/>
          </a:p>
          <a:p>
            <a:pPr indent="0" lvl="0" marL="0" rtl="0" algn="l">
              <a:spcBef>
                <a:spcPts val="1600"/>
              </a:spcBef>
              <a:spcAft>
                <a:spcPts val="0"/>
              </a:spcAft>
              <a:buNone/>
            </a:pPr>
            <a:r>
              <a:rPr b="1" lang="en" sz="1500"/>
              <a:t>Best parameters:</a:t>
            </a:r>
            <a:endParaRPr b="1" sz="1500"/>
          </a:p>
          <a:p>
            <a:pPr indent="0" lvl="0" marL="0" rtl="0" algn="l">
              <a:spcBef>
                <a:spcPts val="1600"/>
              </a:spcBef>
              <a:spcAft>
                <a:spcPts val="0"/>
              </a:spcAft>
              <a:buNone/>
            </a:pPr>
            <a:r>
              <a:rPr lang="en" sz="1500"/>
              <a:t> 'max_depth': 8</a:t>
            </a:r>
            <a:endParaRPr sz="1500"/>
          </a:p>
          <a:p>
            <a:pPr indent="0" lvl="0" marL="0" rtl="0" algn="l">
              <a:spcBef>
                <a:spcPts val="1600"/>
              </a:spcBef>
              <a:spcAft>
                <a:spcPts val="0"/>
              </a:spcAft>
              <a:buNone/>
            </a:pPr>
            <a:r>
              <a:rPr lang="en" sz="1500"/>
              <a:t> 'n_estimators': 128</a:t>
            </a:r>
            <a:endParaRPr sz="1500"/>
          </a:p>
          <a:p>
            <a:pPr indent="0" lvl="0" marL="0" rtl="0" algn="l">
              <a:spcBef>
                <a:spcPts val="1600"/>
              </a:spcBef>
              <a:spcAft>
                <a:spcPts val="1600"/>
              </a:spcAft>
              <a:buNone/>
            </a:pPr>
            <a:r>
              <a:t/>
            </a:r>
            <a:endParaRPr sz="1500"/>
          </a:p>
        </p:txBody>
      </p:sp>
      <p:pic>
        <p:nvPicPr>
          <p:cNvPr id="182" name="Google Shape;182;p29"/>
          <p:cNvPicPr preferRelativeResize="0"/>
          <p:nvPr/>
        </p:nvPicPr>
        <p:blipFill>
          <a:blip r:embed="rId3">
            <a:alphaModFix/>
          </a:blip>
          <a:stretch>
            <a:fillRect/>
          </a:stretch>
        </p:blipFill>
        <p:spPr>
          <a:xfrm>
            <a:off x="3567475" y="914400"/>
            <a:ext cx="5460350" cy="30041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Pruning</a:t>
            </a:r>
            <a:endParaRPr/>
          </a:p>
        </p:txBody>
      </p:sp>
      <p:sp>
        <p:nvSpPr>
          <p:cNvPr id="188" name="Google Shape;188;p30"/>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tuned the values of minimum impurity increase and alpha for cost complexity pruning.</a:t>
            </a:r>
            <a:endParaRPr/>
          </a:p>
          <a:p>
            <a:pPr indent="0" lvl="0" marL="0" rtl="0" algn="l">
              <a:spcBef>
                <a:spcPts val="1600"/>
              </a:spcBef>
              <a:spcAft>
                <a:spcPts val="1600"/>
              </a:spcAft>
              <a:buNone/>
            </a:pPr>
            <a:r>
              <a:rPr lang="en"/>
              <a:t>Neither of them improved the results.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226075" y="662600"/>
            <a:ext cx="2808000" cy="48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 results of the best model</a:t>
            </a:r>
            <a:endParaRPr/>
          </a:p>
        </p:txBody>
      </p:sp>
      <p:pic>
        <p:nvPicPr>
          <p:cNvPr id="194" name="Google Shape;194;p31"/>
          <p:cNvPicPr preferRelativeResize="0"/>
          <p:nvPr/>
        </p:nvPicPr>
        <p:blipFill>
          <a:blip r:embed="rId3">
            <a:alphaModFix/>
          </a:blip>
          <a:stretch>
            <a:fillRect/>
          </a:stretch>
        </p:blipFill>
        <p:spPr>
          <a:xfrm>
            <a:off x="3338875" y="1143000"/>
            <a:ext cx="5805125" cy="27977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74" name="Google Shape;74;p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Garment Industry: one of the key examples of the industrial globalization of this modern era</a:t>
            </a:r>
            <a:endParaRPr/>
          </a:p>
          <a:p>
            <a:pPr indent="-342900" lvl="0" marL="457200" rtl="0" algn="l">
              <a:spcBef>
                <a:spcPts val="0"/>
              </a:spcBef>
              <a:spcAft>
                <a:spcPts val="0"/>
              </a:spcAft>
              <a:buSzPts val="1800"/>
              <a:buChar char="-"/>
            </a:pPr>
            <a:r>
              <a:rPr lang="en"/>
              <a:t>Highly labor-intensive industry with lots of manual processes</a:t>
            </a:r>
            <a:endParaRPr/>
          </a:p>
          <a:p>
            <a:pPr indent="-342900" lvl="0" marL="457200" rtl="0" algn="l">
              <a:spcBef>
                <a:spcPts val="0"/>
              </a:spcBef>
              <a:spcAft>
                <a:spcPts val="0"/>
              </a:spcAft>
              <a:buSzPts val="1800"/>
              <a:buChar char="-"/>
            </a:pPr>
            <a:r>
              <a:rPr lang="en"/>
              <a:t>It’s highly desirable among the decision makers in the garments industry to track, analyze and predict the productivity performance of the working teams in their factories.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203375" y="1287075"/>
            <a:ext cx="2808000" cy="48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analysis </a:t>
            </a:r>
            <a:endParaRPr/>
          </a:p>
          <a:p>
            <a:pPr indent="0" lvl="0" marL="0" rtl="0" algn="l">
              <a:spcBef>
                <a:spcPts val="0"/>
              </a:spcBef>
              <a:spcAft>
                <a:spcPts val="0"/>
              </a:spcAft>
              <a:buNone/>
            </a:pPr>
            <a:r>
              <a:t/>
            </a:r>
            <a:endParaRPr/>
          </a:p>
        </p:txBody>
      </p:sp>
      <p:pic>
        <p:nvPicPr>
          <p:cNvPr id="200" name="Google Shape;200;p32"/>
          <p:cNvPicPr preferRelativeResize="0"/>
          <p:nvPr/>
        </p:nvPicPr>
        <p:blipFill>
          <a:blip r:embed="rId3">
            <a:alphaModFix/>
          </a:blip>
          <a:stretch>
            <a:fillRect/>
          </a:stretch>
        </p:blipFill>
        <p:spPr>
          <a:xfrm>
            <a:off x="3449300" y="762000"/>
            <a:ext cx="5618500" cy="3166325"/>
          </a:xfrm>
          <a:prstGeom prst="rect">
            <a:avLst/>
          </a:prstGeom>
          <a:noFill/>
          <a:ln>
            <a:noFill/>
          </a:ln>
        </p:spPr>
      </p:pic>
      <p:sp>
        <p:nvSpPr>
          <p:cNvPr id="201" name="Google Shape;201;p32"/>
          <p:cNvSpPr txBox="1"/>
          <p:nvPr/>
        </p:nvSpPr>
        <p:spPr>
          <a:xfrm>
            <a:off x="280325" y="1998900"/>
            <a:ext cx="2571900" cy="205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Type 1 errors (false positives) and Type 2 errors (false negatives)</a:t>
            </a:r>
            <a:endParaRPr sz="1700"/>
          </a:p>
          <a:p>
            <a:pPr indent="0" lvl="0" marL="0" rtl="0" algn="l">
              <a:lnSpc>
                <a:spcPct val="115000"/>
              </a:lnSpc>
              <a:spcBef>
                <a:spcPts val="0"/>
              </a:spcBef>
              <a:spcAft>
                <a:spcPts val="0"/>
              </a:spcAft>
              <a:buNone/>
            </a:pPr>
            <a:r>
              <a:rPr lang="en" sz="1700"/>
              <a:t>					</a:t>
            </a:r>
            <a:endParaRPr sz="1700"/>
          </a:p>
          <a:p>
            <a:pPr indent="0" lvl="0" marL="0" rtl="0" algn="l">
              <a:spcBef>
                <a:spcPts val="0"/>
              </a:spcBef>
              <a:spcAft>
                <a:spcPts val="0"/>
              </a:spcAft>
              <a:buNone/>
            </a:pPr>
            <a:r>
              <a:rPr lang="en" sz="1700"/>
              <a:t>				</a:t>
            </a:r>
            <a:endParaRPr sz="1700"/>
          </a:p>
          <a:p>
            <a:pPr indent="0" lvl="0" marL="0" rtl="0" algn="l">
              <a:spcBef>
                <a:spcPts val="0"/>
              </a:spcBef>
              <a:spcAft>
                <a:spcPts val="0"/>
              </a:spcAft>
              <a:buNone/>
            </a:pPr>
            <a:r>
              <a:rPr lang="en" sz="1700"/>
              <a:t>			</a:t>
            </a:r>
            <a:endParaRPr sz="1700"/>
          </a:p>
          <a:p>
            <a:pPr indent="0" lvl="0" marL="0" rtl="0" algn="l">
              <a:spcBef>
                <a:spcPts val="0"/>
              </a:spcBef>
              <a:spcAft>
                <a:spcPts val="0"/>
              </a:spcAft>
              <a:buNone/>
            </a:pPr>
            <a:r>
              <a:rPr lang="en" sz="1700"/>
              <a:t>		</a:t>
            </a:r>
            <a:endParaRPr sz="17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Error analysis</a:t>
            </a:r>
            <a:endParaRPr/>
          </a:p>
        </p:txBody>
      </p:sp>
      <p:pic>
        <p:nvPicPr>
          <p:cNvPr id="207" name="Google Shape;207;p33"/>
          <p:cNvPicPr preferRelativeResize="0"/>
          <p:nvPr/>
        </p:nvPicPr>
        <p:blipFill>
          <a:blip r:embed="rId3">
            <a:alphaModFix/>
          </a:blip>
          <a:stretch>
            <a:fillRect/>
          </a:stretch>
        </p:blipFill>
        <p:spPr>
          <a:xfrm>
            <a:off x="152400" y="1381050"/>
            <a:ext cx="4419598" cy="2522922"/>
          </a:xfrm>
          <a:prstGeom prst="rect">
            <a:avLst/>
          </a:prstGeom>
          <a:noFill/>
          <a:ln>
            <a:noFill/>
          </a:ln>
        </p:spPr>
      </p:pic>
      <p:pic>
        <p:nvPicPr>
          <p:cNvPr id="208" name="Google Shape;208;p33"/>
          <p:cNvPicPr preferRelativeResize="0"/>
          <p:nvPr/>
        </p:nvPicPr>
        <p:blipFill>
          <a:blip r:embed="rId4">
            <a:alphaModFix/>
          </a:blip>
          <a:stretch>
            <a:fillRect/>
          </a:stretch>
        </p:blipFill>
        <p:spPr>
          <a:xfrm>
            <a:off x="4724398" y="1381050"/>
            <a:ext cx="4267200" cy="2435932"/>
          </a:xfrm>
          <a:prstGeom prst="rect">
            <a:avLst/>
          </a:prstGeom>
          <a:noFill/>
          <a:ln>
            <a:noFill/>
          </a:ln>
        </p:spPr>
      </p:pic>
      <p:sp>
        <p:nvSpPr>
          <p:cNvPr id="209" name="Google Shape;209;p33"/>
          <p:cNvSpPr txBox="1"/>
          <p:nvPr/>
        </p:nvSpPr>
        <p:spPr>
          <a:xfrm>
            <a:off x="152400" y="4114800"/>
            <a:ext cx="8243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It seems that the model performs quite poorly when target is missed by </a:t>
            </a:r>
            <a:r>
              <a:rPr lang="en"/>
              <a:t>comparatively</a:t>
            </a:r>
            <a:r>
              <a:rPr lang="en"/>
              <a:t> huge margin. Maybe these cases are caused by other factors like fatigue.</a:t>
            </a:r>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Error analysis</a:t>
            </a:r>
            <a:endParaRPr/>
          </a:p>
        </p:txBody>
      </p:sp>
      <p:pic>
        <p:nvPicPr>
          <p:cNvPr id="215" name="Google Shape;215;p34"/>
          <p:cNvPicPr preferRelativeResize="0"/>
          <p:nvPr/>
        </p:nvPicPr>
        <p:blipFill rotWithShape="1">
          <a:blip r:embed="rId3">
            <a:alphaModFix/>
          </a:blip>
          <a:srcRect b="1531" l="0" r="0" t="1541"/>
          <a:stretch/>
        </p:blipFill>
        <p:spPr>
          <a:xfrm>
            <a:off x="152400" y="1381050"/>
            <a:ext cx="4278199" cy="2884625"/>
          </a:xfrm>
          <a:prstGeom prst="rect">
            <a:avLst/>
          </a:prstGeom>
          <a:noFill/>
          <a:ln>
            <a:noFill/>
          </a:ln>
        </p:spPr>
      </p:pic>
      <p:pic>
        <p:nvPicPr>
          <p:cNvPr id="216" name="Google Shape;216;p34"/>
          <p:cNvPicPr preferRelativeResize="0"/>
          <p:nvPr/>
        </p:nvPicPr>
        <p:blipFill rotWithShape="1">
          <a:blip r:embed="rId4">
            <a:alphaModFix/>
          </a:blip>
          <a:srcRect b="0" l="1681" r="1681" t="0"/>
          <a:stretch/>
        </p:blipFill>
        <p:spPr>
          <a:xfrm>
            <a:off x="4735400" y="1304850"/>
            <a:ext cx="4408601" cy="2972542"/>
          </a:xfrm>
          <a:prstGeom prst="rect">
            <a:avLst/>
          </a:prstGeom>
          <a:noFill/>
          <a:ln>
            <a:noFill/>
          </a:ln>
        </p:spPr>
      </p:pic>
      <p:sp>
        <p:nvSpPr>
          <p:cNvPr id="217" name="Google Shape;217;p34"/>
          <p:cNvSpPr txBox="1"/>
          <p:nvPr/>
        </p:nvSpPr>
        <p:spPr>
          <a:xfrm>
            <a:off x="0" y="4419600"/>
            <a:ext cx="914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Maybe anomalous productivity is related with extreme (too small or too large) deadlines.</a:t>
            </a:r>
            <a:endParaRPr/>
          </a:p>
          <a:p>
            <a:pPr indent="0" lvl="0" marL="0" rtl="0" algn="l">
              <a:spcBef>
                <a:spcPts val="0"/>
              </a:spcBef>
              <a:spcAft>
                <a:spcPts val="0"/>
              </a:spcAft>
              <a:buNone/>
            </a:pPr>
            <a:r>
              <a:t/>
            </a:r>
            <a:endParaRPr/>
          </a:p>
        </p:txBody>
      </p:sp>
      <p:sp>
        <p:nvSpPr>
          <p:cNvPr id="218" name="Google Shape;218;p34"/>
          <p:cNvSpPr txBox="1"/>
          <p:nvPr/>
        </p:nvSpPr>
        <p:spPr>
          <a:xfrm>
            <a:off x="1300950" y="908350"/>
            <a:ext cx="210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19" name="Google Shape;219;p34"/>
          <p:cNvSpPr txBox="1"/>
          <p:nvPr/>
        </p:nvSpPr>
        <p:spPr>
          <a:xfrm>
            <a:off x="5889400" y="958550"/>
            <a:ext cx="210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ctrTitle"/>
          </p:nvPr>
        </p:nvSpPr>
        <p:spPr>
          <a:xfrm>
            <a:off x="390525" y="4476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Next Step</a:t>
            </a:r>
            <a:endParaRPr/>
          </a:p>
        </p:txBody>
      </p:sp>
      <p:sp>
        <p:nvSpPr>
          <p:cNvPr id="225" name="Google Shape;225;p35"/>
          <p:cNvSpPr txBox="1"/>
          <p:nvPr>
            <p:ph idx="1" type="subTitle"/>
          </p:nvPr>
        </p:nvSpPr>
        <p:spPr>
          <a:xfrm>
            <a:off x="390525" y="1874702"/>
            <a:ext cx="8222100" cy="23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Trying randomization for splitting point (Extra Trees)</a:t>
            </a:r>
            <a:endParaRPr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460950" y="341025"/>
            <a:ext cx="82221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Github</a:t>
            </a:r>
            <a:r>
              <a:rPr lang="en" sz="3000"/>
              <a:t> Link</a:t>
            </a:r>
            <a:endParaRPr sz="3000"/>
          </a:p>
        </p:txBody>
      </p:sp>
      <p:sp>
        <p:nvSpPr>
          <p:cNvPr id="231" name="Google Shape;231;p36"/>
          <p:cNvSpPr txBox="1"/>
          <p:nvPr>
            <p:ph idx="1" type="body"/>
          </p:nvPr>
        </p:nvSpPr>
        <p:spPr>
          <a:xfrm>
            <a:off x="460950" y="2615050"/>
            <a:ext cx="82221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700"/>
              <a:t>https://github.com/GitFazz/Fuse-Project-1</a:t>
            </a:r>
            <a:endParaRPr sz="17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226078" y="19580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pic>
        <p:nvPicPr>
          <p:cNvPr descr="Black and white upward shot of Golden Gate Bridge" id="237" name="Google Shape;237;p37"/>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part</a:t>
            </a:r>
            <a:endParaRPr/>
          </a:p>
        </p:txBody>
      </p:sp>
      <p:pic>
        <p:nvPicPr>
          <p:cNvPr id="80" name="Google Shape;80;p15"/>
          <p:cNvPicPr preferRelativeResize="0"/>
          <p:nvPr/>
        </p:nvPicPr>
        <p:blipFill>
          <a:blip r:embed="rId3">
            <a:alphaModFix/>
          </a:blip>
          <a:stretch>
            <a:fillRect/>
          </a:stretch>
        </p:blipFill>
        <p:spPr>
          <a:xfrm>
            <a:off x="10950" y="5"/>
            <a:ext cx="9144003" cy="2027040"/>
          </a:xfrm>
          <a:prstGeom prst="rect">
            <a:avLst/>
          </a:prstGeom>
          <a:noFill/>
          <a:ln>
            <a:noFill/>
          </a:ln>
        </p:spPr>
      </p:pic>
      <p:sp>
        <p:nvSpPr>
          <p:cNvPr id="81" name="Google Shape;81;p15"/>
          <p:cNvSpPr txBox="1"/>
          <p:nvPr/>
        </p:nvSpPr>
        <p:spPr>
          <a:xfrm>
            <a:off x="1838625" y="2103250"/>
            <a:ext cx="4396500" cy="293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3C4043"/>
                </a:solidFill>
                <a:latin typeface="Roboto Mono"/>
                <a:ea typeface="Roboto Mono"/>
                <a:cs typeface="Roboto Mono"/>
                <a:sym typeface="Roboto Mono"/>
              </a:rPr>
              <a:t>#   Column                 Non-Null Count  Dtype  </a:t>
            </a:r>
            <a:endParaRPr sz="1050">
              <a:solidFill>
                <a:srgbClr val="3C4043"/>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C4043"/>
                </a:solidFill>
                <a:latin typeface="Roboto Mono"/>
                <a:ea typeface="Roboto Mono"/>
                <a:cs typeface="Roboto Mono"/>
                <a:sym typeface="Roboto Mono"/>
              </a:rPr>
              <a:t>---  ------                 --------------  -----  </a:t>
            </a:r>
            <a:endParaRPr sz="1050">
              <a:solidFill>
                <a:srgbClr val="3C4043"/>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C4043"/>
                </a:solidFill>
                <a:latin typeface="Roboto Mono"/>
                <a:ea typeface="Roboto Mono"/>
                <a:cs typeface="Roboto Mono"/>
                <a:sym typeface="Roboto Mono"/>
              </a:rPr>
              <a:t> 0   date                   1197 non-null   object </a:t>
            </a:r>
            <a:endParaRPr sz="1050">
              <a:solidFill>
                <a:srgbClr val="3C4043"/>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C4043"/>
                </a:solidFill>
                <a:latin typeface="Roboto Mono"/>
                <a:ea typeface="Roboto Mono"/>
                <a:cs typeface="Roboto Mono"/>
                <a:sym typeface="Roboto Mono"/>
              </a:rPr>
              <a:t> 1   quarter                1197 non-null   object </a:t>
            </a:r>
            <a:endParaRPr sz="1050">
              <a:solidFill>
                <a:srgbClr val="3C4043"/>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C4043"/>
                </a:solidFill>
                <a:latin typeface="Roboto Mono"/>
                <a:ea typeface="Roboto Mono"/>
                <a:cs typeface="Roboto Mono"/>
                <a:sym typeface="Roboto Mono"/>
              </a:rPr>
              <a:t> 2   department             1197 non-null   object </a:t>
            </a:r>
            <a:endParaRPr sz="1050">
              <a:solidFill>
                <a:srgbClr val="3C4043"/>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C4043"/>
                </a:solidFill>
                <a:latin typeface="Roboto Mono"/>
                <a:ea typeface="Roboto Mono"/>
                <a:cs typeface="Roboto Mono"/>
                <a:sym typeface="Roboto Mono"/>
              </a:rPr>
              <a:t> 3   day                    1197 non-null   object </a:t>
            </a:r>
            <a:endParaRPr sz="1050">
              <a:solidFill>
                <a:srgbClr val="3C4043"/>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C4043"/>
                </a:solidFill>
                <a:latin typeface="Roboto Mono"/>
                <a:ea typeface="Roboto Mono"/>
                <a:cs typeface="Roboto Mono"/>
                <a:sym typeface="Roboto Mono"/>
              </a:rPr>
              <a:t> 4   team                   1197 non-null   int64  </a:t>
            </a:r>
            <a:endParaRPr sz="1050">
              <a:solidFill>
                <a:srgbClr val="3C4043"/>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C4043"/>
                </a:solidFill>
                <a:latin typeface="Roboto Mono"/>
                <a:ea typeface="Roboto Mono"/>
                <a:cs typeface="Roboto Mono"/>
                <a:sym typeface="Roboto Mono"/>
              </a:rPr>
              <a:t> 5   targeted_productivity  1197 non-null   float64</a:t>
            </a:r>
            <a:endParaRPr sz="1050">
              <a:solidFill>
                <a:srgbClr val="3C4043"/>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C4043"/>
                </a:solidFill>
                <a:latin typeface="Roboto Mono"/>
                <a:ea typeface="Roboto Mono"/>
                <a:cs typeface="Roboto Mono"/>
                <a:sym typeface="Roboto Mono"/>
              </a:rPr>
              <a:t> 6   smv                    1197 non-null   float64</a:t>
            </a:r>
            <a:endParaRPr sz="1050">
              <a:solidFill>
                <a:srgbClr val="3C4043"/>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C4043"/>
                </a:solidFill>
                <a:latin typeface="Roboto Mono"/>
                <a:ea typeface="Roboto Mono"/>
                <a:cs typeface="Roboto Mono"/>
                <a:sym typeface="Roboto Mono"/>
              </a:rPr>
              <a:t> 7   wip                    691  non-null   float64</a:t>
            </a:r>
            <a:endParaRPr sz="1050">
              <a:solidFill>
                <a:srgbClr val="3C4043"/>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C4043"/>
                </a:solidFill>
                <a:latin typeface="Roboto Mono"/>
                <a:ea typeface="Roboto Mono"/>
                <a:cs typeface="Roboto Mono"/>
                <a:sym typeface="Roboto Mono"/>
              </a:rPr>
              <a:t> 8   over_time              1197 non-null   int64  </a:t>
            </a:r>
            <a:endParaRPr sz="1050">
              <a:solidFill>
                <a:srgbClr val="3C4043"/>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C4043"/>
                </a:solidFill>
                <a:latin typeface="Roboto Mono"/>
                <a:ea typeface="Roboto Mono"/>
                <a:cs typeface="Roboto Mono"/>
                <a:sym typeface="Roboto Mono"/>
              </a:rPr>
              <a:t> 9   incentive              1197 non-null   int64  </a:t>
            </a:r>
            <a:endParaRPr sz="1050">
              <a:solidFill>
                <a:srgbClr val="3C4043"/>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C4043"/>
                </a:solidFill>
                <a:latin typeface="Roboto Mono"/>
                <a:ea typeface="Roboto Mono"/>
                <a:cs typeface="Roboto Mono"/>
                <a:sym typeface="Roboto Mono"/>
              </a:rPr>
              <a:t> 10  idle_time              1197 non-null   float64</a:t>
            </a:r>
            <a:endParaRPr sz="1050">
              <a:solidFill>
                <a:srgbClr val="3C4043"/>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C4043"/>
                </a:solidFill>
                <a:latin typeface="Roboto Mono"/>
                <a:ea typeface="Roboto Mono"/>
                <a:cs typeface="Roboto Mono"/>
                <a:sym typeface="Roboto Mono"/>
              </a:rPr>
              <a:t> 11  idle_men               1197 non-null   int64  </a:t>
            </a:r>
            <a:endParaRPr sz="1050">
              <a:solidFill>
                <a:srgbClr val="3C4043"/>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C4043"/>
                </a:solidFill>
                <a:latin typeface="Roboto Mono"/>
                <a:ea typeface="Roboto Mono"/>
                <a:cs typeface="Roboto Mono"/>
                <a:sym typeface="Roboto Mono"/>
              </a:rPr>
              <a:t> 12  no_of_style_change     1197 non-null   int64  </a:t>
            </a:r>
            <a:endParaRPr sz="1050">
              <a:solidFill>
                <a:srgbClr val="3C4043"/>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C4043"/>
                </a:solidFill>
                <a:latin typeface="Roboto Mono"/>
                <a:ea typeface="Roboto Mono"/>
                <a:cs typeface="Roboto Mono"/>
                <a:sym typeface="Roboto Mono"/>
              </a:rPr>
              <a:t> 13  no_of_workers          1197 non-null   float64</a:t>
            </a:r>
            <a:endParaRPr sz="1050">
              <a:solidFill>
                <a:srgbClr val="3C4043"/>
              </a:solidFill>
              <a:latin typeface="Roboto Mono"/>
              <a:ea typeface="Roboto Mono"/>
              <a:cs typeface="Roboto Mono"/>
              <a:sym typeface="Roboto Mono"/>
            </a:endParaRPr>
          </a:p>
          <a:p>
            <a:pPr indent="0" lvl="0" marL="0" rtl="0" algn="l">
              <a:lnSpc>
                <a:spcPct val="170000"/>
              </a:lnSpc>
              <a:spcBef>
                <a:spcPts val="0"/>
              </a:spcBef>
              <a:spcAft>
                <a:spcPts val="0"/>
              </a:spcAft>
              <a:buNone/>
            </a:pPr>
            <a:r>
              <a:rPr lang="en" sz="1050">
                <a:solidFill>
                  <a:srgbClr val="3C4043"/>
                </a:solidFill>
                <a:latin typeface="Roboto Mono"/>
                <a:ea typeface="Roboto Mono"/>
                <a:cs typeface="Roboto Mono"/>
                <a:sym typeface="Roboto Mono"/>
              </a:rPr>
              <a:t> 14  actual_productivity    1197 non-null   float64</a:t>
            </a:r>
            <a:endParaRPr sz="1050">
              <a:solidFill>
                <a:srgbClr val="3C4043"/>
              </a:solidFill>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226075" y="1003800"/>
            <a:ext cx="2808000" cy="48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900"/>
              <a:t>Is there any missing values and what are the data types of each feature?</a:t>
            </a:r>
            <a:endParaRPr sz="1900"/>
          </a:p>
        </p:txBody>
      </p:sp>
      <p:sp>
        <p:nvSpPr>
          <p:cNvPr id="87" name="Google Shape;87;p16"/>
          <p:cNvSpPr txBox="1"/>
          <p:nvPr>
            <p:ph idx="1" type="body"/>
          </p:nvPr>
        </p:nvSpPr>
        <p:spPr>
          <a:xfrm>
            <a:off x="226075" y="16182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Process</a:t>
            </a:r>
            <a:r>
              <a:rPr lang="en" sz="1500"/>
              <a:t>: We counted non-null value and type of each column.</a:t>
            </a:r>
            <a:endParaRPr sz="1500"/>
          </a:p>
          <a:p>
            <a:pPr indent="0" lvl="0" marL="0" rtl="0" algn="l">
              <a:spcBef>
                <a:spcPts val="1600"/>
              </a:spcBef>
              <a:spcAft>
                <a:spcPts val="0"/>
              </a:spcAft>
              <a:buNone/>
            </a:pPr>
            <a:r>
              <a:t/>
            </a:r>
            <a:endParaRPr sz="1500"/>
          </a:p>
          <a:p>
            <a:pPr indent="0" lvl="0" marL="0" rtl="0" algn="l">
              <a:spcBef>
                <a:spcPts val="1600"/>
              </a:spcBef>
              <a:spcAft>
                <a:spcPts val="1600"/>
              </a:spcAft>
              <a:buNone/>
            </a:pPr>
            <a:r>
              <a:rPr b="1" lang="en" sz="1500"/>
              <a:t>Conclusion</a:t>
            </a:r>
            <a:r>
              <a:rPr lang="en" sz="1500"/>
              <a:t>: Only ‘wip’ column has missing values, almost half of the values are missing. Also, the dataset has both numerical and categorical features.</a:t>
            </a:r>
            <a:endParaRPr sz="1500"/>
          </a:p>
        </p:txBody>
      </p:sp>
      <p:pic>
        <p:nvPicPr>
          <p:cNvPr id="88" name="Google Shape;88;p16"/>
          <p:cNvPicPr preferRelativeResize="0"/>
          <p:nvPr/>
        </p:nvPicPr>
        <p:blipFill>
          <a:blip r:embed="rId3">
            <a:alphaModFix/>
          </a:blip>
          <a:stretch>
            <a:fillRect/>
          </a:stretch>
        </p:blipFill>
        <p:spPr>
          <a:xfrm>
            <a:off x="3928825" y="457200"/>
            <a:ext cx="4572026" cy="4103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226075" y="650325"/>
            <a:ext cx="2808000" cy="48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As ‘wip’ has missing values, how to resolve this?</a:t>
            </a:r>
            <a:endParaRPr sz="1800"/>
          </a:p>
        </p:txBody>
      </p:sp>
      <p:sp>
        <p:nvSpPr>
          <p:cNvPr id="94" name="Google Shape;94;p17"/>
          <p:cNvSpPr txBox="1"/>
          <p:nvPr>
            <p:ph idx="1" type="body"/>
          </p:nvPr>
        </p:nvSpPr>
        <p:spPr>
          <a:xfrm>
            <a:off x="226075" y="16182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Process</a:t>
            </a:r>
            <a:r>
              <a:rPr lang="en" sz="1500"/>
              <a:t>: Plotting the distribution of ‘wip’ will give us an idea about how to fill those missing fields.</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rPr b="1" lang="en" sz="1500"/>
              <a:t>Conclusion</a:t>
            </a:r>
            <a:r>
              <a:rPr lang="en" sz="1500"/>
              <a:t>: Almost all of the values are 0, so we can fill the rows with the mode 0.</a:t>
            </a:r>
            <a:endParaRPr sz="1500"/>
          </a:p>
          <a:p>
            <a:pPr indent="0" lvl="0" marL="0" rtl="0" algn="l">
              <a:spcBef>
                <a:spcPts val="1600"/>
              </a:spcBef>
              <a:spcAft>
                <a:spcPts val="1600"/>
              </a:spcAft>
              <a:buNone/>
            </a:pPr>
            <a:r>
              <a:t/>
            </a:r>
            <a:endParaRPr sz="1500"/>
          </a:p>
        </p:txBody>
      </p:sp>
      <p:pic>
        <p:nvPicPr>
          <p:cNvPr id="95" name="Google Shape;95;p17"/>
          <p:cNvPicPr preferRelativeResize="0"/>
          <p:nvPr/>
        </p:nvPicPr>
        <p:blipFill>
          <a:blip r:embed="rId3">
            <a:alphaModFix/>
          </a:blip>
          <a:stretch>
            <a:fillRect/>
          </a:stretch>
        </p:blipFill>
        <p:spPr>
          <a:xfrm>
            <a:off x="3604150" y="762000"/>
            <a:ext cx="5158850" cy="34923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226075" y="586400"/>
            <a:ext cx="2808000" cy="48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How to use the date object as a feature?</a:t>
            </a:r>
            <a:endParaRPr sz="1600"/>
          </a:p>
        </p:txBody>
      </p:sp>
      <p:sp>
        <p:nvSpPr>
          <p:cNvPr id="101" name="Google Shape;101;p18"/>
          <p:cNvSpPr txBox="1"/>
          <p:nvPr>
            <p:ph idx="1" type="body"/>
          </p:nvPr>
        </p:nvSpPr>
        <p:spPr>
          <a:xfrm>
            <a:off x="226075" y="16182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Process</a:t>
            </a:r>
            <a:r>
              <a:rPr lang="en" sz="1500"/>
              <a:t>: First we need to plot the ‘date’ column to understand the distribution.</a:t>
            </a:r>
            <a:endParaRPr sz="1500"/>
          </a:p>
          <a:p>
            <a:pPr indent="0" lvl="0" marL="0" rtl="0" algn="l">
              <a:spcBef>
                <a:spcPts val="1600"/>
              </a:spcBef>
              <a:spcAft>
                <a:spcPts val="0"/>
              </a:spcAft>
              <a:buNone/>
            </a:pPr>
            <a:r>
              <a:rPr b="1" lang="en" sz="1500"/>
              <a:t>Conclusion</a:t>
            </a:r>
            <a:r>
              <a:rPr lang="en" sz="1500"/>
              <a:t>: Plotting date and found that all the data are from same year and there are only 3 different months, so we only extract the day of month as a numeric feature.</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1600"/>
              </a:spcAft>
              <a:buNone/>
            </a:pPr>
            <a:r>
              <a:t/>
            </a:r>
            <a:endParaRPr sz="1500"/>
          </a:p>
        </p:txBody>
      </p:sp>
      <p:pic>
        <p:nvPicPr>
          <p:cNvPr id="102" name="Google Shape;102;p18"/>
          <p:cNvPicPr preferRelativeResize="0"/>
          <p:nvPr/>
        </p:nvPicPr>
        <p:blipFill>
          <a:blip r:embed="rId3">
            <a:alphaModFix/>
          </a:blip>
          <a:stretch>
            <a:fillRect/>
          </a:stretch>
        </p:blipFill>
        <p:spPr>
          <a:xfrm>
            <a:off x="4125925" y="304800"/>
            <a:ext cx="4484676" cy="3094925"/>
          </a:xfrm>
          <a:prstGeom prst="rect">
            <a:avLst/>
          </a:prstGeom>
          <a:noFill/>
          <a:ln>
            <a:noFill/>
          </a:ln>
        </p:spPr>
      </p:pic>
      <p:pic>
        <p:nvPicPr>
          <p:cNvPr id="103" name="Google Shape;103;p18"/>
          <p:cNvPicPr preferRelativeResize="0"/>
          <p:nvPr/>
        </p:nvPicPr>
        <p:blipFill>
          <a:blip r:embed="rId4">
            <a:alphaModFix/>
          </a:blip>
          <a:stretch>
            <a:fillRect/>
          </a:stretch>
        </p:blipFill>
        <p:spPr>
          <a:xfrm>
            <a:off x="3382325" y="3341900"/>
            <a:ext cx="5761676" cy="1622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287025" y="601575"/>
            <a:ext cx="2808000" cy="48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Is there any column that needs to be dropped?</a:t>
            </a:r>
            <a:endParaRPr sz="1600"/>
          </a:p>
        </p:txBody>
      </p:sp>
      <p:sp>
        <p:nvSpPr>
          <p:cNvPr id="109" name="Google Shape;109;p19"/>
          <p:cNvSpPr txBox="1"/>
          <p:nvPr>
            <p:ph idx="1" type="body"/>
          </p:nvPr>
        </p:nvSpPr>
        <p:spPr>
          <a:xfrm>
            <a:off x="287025" y="1289125"/>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Process</a:t>
            </a:r>
            <a:r>
              <a:rPr lang="en" sz="1400"/>
              <a:t>: We plotted the data distributions for all the columns.</a:t>
            </a:r>
            <a:endParaRPr sz="1400"/>
          </a:p>
          <a:p>
            <a:pPr indent="0" lvl="0" marL="0" rtl="0" algn="l">
              <a:spcBef>
                <a:spcPts val="1600"/>
              </a:spcBef>
              <a:spcAft>
                <a:spcPts val="1600"/>
              </a:spcAft>
              <a:buNone/>
            </a:pPr>
            <a:r>
              <a:rPr b="1" lang="en" sz="1400"/>
              <a:t>Conclusion</a:t>
            </a:r>
            <a:r>
              <a:rPr lang="en" sz="1400"/>
              <a:t>: From the distribution above idle_men and idle_time features seem to be useless for predicting actual_productivity, almost all of their values are zero and the rest few do not seem to produce any pattern with the other features. So we discard them. We also drop the date for now as it also shows no importance.</a:t>
            </a:r>
            <a:endParaRPr sz="1400"/>
          </a:p>
        </p:txBody>
      </p:sp>
      <p:pic>
        <p:nvPicPr>
          <p:cNvPr id="110" name="Google Shape;110;p19"/>
          <p:cNvPicPr preferRelativeResize="0"/>
          <p:nvPr/>
        </p:nvPicPr>
        <p:blipFill rotWithShape="1">
          <a:blip r:embed="rId3">
            <a:alphaModFix/>
          </a:blip>
          <a:srcRect b="0" l="1950" r="1950" t="0"/>
          <a:stretch/>
        </p:blipFill>
        <p:spPr>
          <a:xfrm>
            <a:off x="3662000" y="0"/>
            <a:ext cx="5143499"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226075" y="699075"/>
            <a:ext cx="2808000" cy="48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900"/>
              <a:t>The ‘wip’ column may contain some outliers, how to resolve it?</a:t>
            </a:r>
            <a:endParaRPr sz="1900"/>
          </a:p>
        </p:txBody>
      </p:sp>
      <p:sp>
        <p:nvSpPr>
          <p:cNvPr id="116" name="Google Shape;116;p20"/>
          <p:cNvSpPr txBox="1"/>
          <p:nvPr>
            <p:ph idx="1" type="body"/>
          </p:nvPr>
        </p:nvSpPr>
        <p:spPr>
          <a:xfrm>
            <a:off x="226075" y="16182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Process</a:t>
            </a:r>
            <a:r>
              <a:rPr lang="en" sz="1500"/>
              <a:t>: First we need to plot the boxplot of ‘wip’ </a:t>
            </a:r>
            <a:endParaRPr sz="1500"/>
          </a:p>
          <a:p>
            <a:pPr indent="0" lvl="0" marL="0" rtl="0" algn="l">
              <a:spcBef>
                <a:spcPts val="1600"/>
              </a:spcBef>
              <a:spcAft>
                <a:spcPts val="0"/>
              </a:spcAft>
              <a:buNone/>
            </a:pPr>
            <a:r>
              <a:rPr b="1" lang="en" sz="1500"/>
              <a:t>Conclusion</a:t>
            </a:r>
            <a:r>
              <a:rPr lang="en" sz="1500"/>
              <a:t>: The boxplot of wip indicates that they have huge outliers. We will drop those rows.</a:t>
            </a:r>
            <a:endParaRPr sz="1500"/>
          </a:p>
          <a:p>
            <a:pPr indent="0" lvl="0" marL="0" rtl="0" algn="l">
              <a:spcBef>
                <a:spcPts val="1600"/>
              </a:spcBef>
              <a:spcAft>
                <a:spcPts val="0"/>
              </a:spcAft>
              <a:buNone/>
            </a:pPr>
            <a:r>
              <a:rPr lang="en" sz="1050">
                <a:solidFill>
                  <a:srgbClr val="000000"/>
                </a:solidFill>
                <a:highlight>
                  <a:srgbClr val="F7F7F7"/>
                </a:highlight>
                <a:latin typeface="Roboto Mono"/>
                <a:ea typeface="Roboto Mono"/>
                <a:cs typeface="Roboto Mono"/>
                <a:sym typeface="Roboto Mono"/>
              </a:rPr>
              <a:t> df </a:t>
            </a:r>
            <a:r>
              <a:rPr lang="en" sz="1050">
                <a:solidFill>
                  <a:srgbClr val="055BE0"/>
                </a:solidFill>
                <a:highlight>
                  <a:srgbClr val="F7F7F7"/>
                </a:highlight>
                <a:latin typeface="Roboto Mono"/>
                <a:ea typeface="Roboto Mono"/>
                <a:cs typeface="Roboto Mono"/>
                <a:sym typeface="Roboto Mono"/>
              </a:rPr>
              <a:t>=</a:t>
            </a:r>
            <a:r>
              <a:rPr lang="en" sz="1050">
                <a:solidFill>
                  <a:srgbClr val="000000"/>
                </a:solidFill>
                <a:highlight>
                  <a:srgbClr val="F7F7F7"/>
                </a:highlight>
                <a:latin typeface="Roboto Mono"/>
                <a:ea typeface="Roboto Mono"/>
                <a:cs typeface="Roboto Mono"/>
                <a:sym typeface="Roboto Mono"/>
              </a:rPr>
              <a:t> df[df[</a:t>
            </a:r>
            <a:r>
              <a:rPr lang="en" sz="1050">
                <a:solidFill>
                  <a:srgbClr val="BB2323"/>
                </a:solidFill>
                <a:highlight>
                  <a:srgbClr val="F7F7F7"/>
                </a:highlight>
                <a:latin typeface="Roboto Mono"/>
                <a:ea typeface="Roboto Mono"/>
                <a:cs typeface="Roboto Mono"/>
                <a:sym typeface="Roboto Mono"/>
              </a:rPr>
              <a:t>'wip'</a:t>
            </a:r>
            <a:r>
              <a:rPr lang="en" sz="1050">
                <a:solidFill>
                  <a:srgbClr val="000000"/>
                </a:solidFill>
                <a:highlight>
                  <a:srgbClr val="F7F7F7"/>
                </a:highlight>
                <a:latin typeface="Roboto Mono"/>
                <a:ea typeface="Roboto Mono"/>
                <a:cs typeface="Roboto Mono"/>
                <a:sym typeface="Roboto Mono"/>
              </a:rPr>
              <a:t>]</a:t>
            </a:r>
            <a:r>
              <a:rPr lang="en" sz="1050">
                <a:solidFill>
                  <a:srgbClr val="055BE0"/>
                </a:solidFill>
                <a:highlight>
                  <a:srgbClr val="F7F7F7"/>
                </a:highlight>
                <a:latin typeface="Roboto Mono"/>
                <a:ea typeface="Roboto Mono"/>
                <a:cs typeface="Roboto Mono"/>
                <a:sym typeface="Roboto Mono"/>
              </a:rPr>
              <a:t>&lt;=</a:t>
            </a:r>
            <a:r>
              <a:rPr lang="en" sz="1050">
                <a:solidFill>
                  <a:srgbClr val="666666"/>
                </a:solidFill>
                <a:highlight>
                  <a:srgbClr val="F7F7F7"/>
                </a:highlight>
                <a:latin typeface="Roboto Mono"/>
                <a:ea typeface="Roboto Mono"/>
                <a:cs typeface="Roboto Mono"/>
                <a:sym typeface="Roboto Mono"/>
              </a:rPr>
              <a:t>5000</a:t>
            </a:r>
            <a:r>
              <a:rPr lang="en" sz="1050">
                <a:solidFill>
                  <a:srgbClr val="000000"/>
                </a:solidFill>
                <a:highlight>
                  <a:srgbClr val="F7F7F7"/>
                </a:highlight>
                <a:latin typeface="Roboto Mono"/>
                <a:ea typeface="Roboto Mono"/>
                <a:cs typeface="Roboto Mono"/>
                <a:sym typeface="Roboto Mono"/>
              </a:rPr>
              <a:t>]</a:t>
            </a:r>
            <a:endParaRPr sz="1050">
              <a:solidFill>
                <a:srgbClr val="000000"/>
              </a:solidFill>
              <a:highlight>
                <a:srgbClr val="F7F7F7"/>
              </a:highlight>
              <a:latin typeface="Roboto Mono"/>
              <a:ea typeface="Roboto Mono"/>
              <a:cs typeface="Roboto Mono"/>
              <a:sym typeface="Roboto Mono"/>
            </a:endParaRPr>
          </a:p>
          <a:p>
            <a:pPr indent="0" lvl="0" marL="0" rtl="0" algn="l">
              <a:spcBef>
                <a:spcPts val="1600"/>
              </a:spcBef>
              <a:spcAft>
                <a:spcPts val="0"/>
              </a:spcAft>
              <a:buNone/>
            </a:pPr>
            <a:r>
              <a:t/>
            </a:r>
            <a:endParaRPr sz="1050">
              <a:solidFill>
                <a:srgbClr val="000000"/>
              </a:solidFill>
              <a:highlight>
                <a:srgbClr val="F7F7F7"/>
              </a:highlight>
              <a:latin typeface="Roboto Mono"/>
              <a:ea typeface="Roboto Mono"/>
              <a:cs typeface="Roboto Mono"/>
              <a:sym typeface="Roboto Mono"/>
            </a:endParaRPr>
          </a:p>
          <a:p>
            <a:pPr indent="0" lvl="0" marL="0" rtl="0" algn="l">
              <a:lnSpc>
                <a:spcPct val="170000"/>
              </a:lnSpc>
              <a:spcBef>
                <a:spcPts val="1600"/>
              </a:spcBef>
              <a:spcAft>
                <a:spcPts val="0"/>
              </a:spcAft>
              <a:buNone/>
            </a:pPr>
            <a:r>
              <a:t/>
            </a:r>
            <a:endParaRPr sz="1050">
              <a:solidFill>
                <a:srgbClr val="000000"/>
              </a:solidFill>
              <a:highlight>
                <a:srgbClr val="F7F7F7"/>
              </a:highlight>
              <a:latin typeface="Roboto Mono"/>
              <a:ea typeface="Roboto Mono"/>
              <a:cs typeface="Roboto Mono"/>
              <a:sym typeface="Roboto Mono"/>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b="1"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1600"/>
              </a:spcAft>
              <a:buNone/>
            </a:pPr>
            <a:r>
              <a:t/>
            </a:r>
            <a:endParaRPr sz="1500"/>
          </a:p>
        </p:txBody>
      </p:sp>
      <p:pic>
        <p:nvPicPr>
          <p:cNvPr id="117" name="Google Shape;117;p20"/>
          <p:cNvPicPr preferRelativeResize="0"/>
          <p:nvPr/>
        </p:nvPicPr>
        <p:blipFill>
          <a:blip r:embed="rId3">
            <a:alphaModFix/>
          </a:blip>
          <a:stretch>
            <a:fillRect/>
          </a:stretch>
        </p:blipFill>
        <p:spPr>
          <a:xfrm>
            <a:off x="4558075" y="152400"/>
            <a:ext cx="3352800" cy="2495550"/>
          </a:xfrm>
          <a:prstGeom prst="rect">
            <a:avLst/>
          </a:prstGeom>
          <a:noFill/>
          <a:ln>
            <a:noFill/>
          </a:ln>
        </p:spPr>
      </p:pic>
      <p:pic>
        <p:nvPicPr>
          <p:cNvPr id="118" name="Google Shape;118;p20"/>
          <p:cNvPicPr preferRelativeResize="0"/>
          <p:nvPr/>
        </p:nvPicPr>
        <p:blipFill>
          <a:blip r:embed="rId4">
            <a:alphaModFix/>
          </a:blip>
          <a:stretch>
            <a:fillRect/>
          </a:stretch>
        </p:blipFill>
        <p:spPr>
          <a:xfrm>
            <a:off x="4786675" y="2800350"/>
            <a:ext cx="2943297" cy="2190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226075" y="662500"/>
            <a:ext cx="2808000" cy="48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900"/>
              <a:t>The ‘incentive’ column may contain outliers too.</a:t>
            </a:r>
            <a:endParaRPr sz="1900"/>
          </a:p>
        </p:txBody>
      </p:sp>
      <p:sp>
        <p:nvSpPr>
          <p:cNvPr id="124" name="Google Shape;124;p21"/>
          <p:cNvSpPr txBox="1"/>
          <p:nvPr>
            <p:ph idx="1" type="body"/>
          </p:nvPr>
        </p:nvSpPr>
        <p:spPr>
          <a:xfrm>
            <a:off x="226075" y="16182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Process</a:t>
            </a:r>
            <a:r>
              <a:rPr lang="en" sz="1500"/>
              <a:t>: Likewise ‘wip’, we will observe the boxplot to understand if there are any outliers.</a:t>
            </a:r>
            <a:endParaRPr sz="1500"/>
          </a:p>
          <a:p>
            <a:pPr indent="0" lvl="0" marL="0" rtl="0" algn="l">
              <a:spcBef>
                <a:spcPts val="1600"/>
              </a:spcBef>
              <a:spcAft>
                <a:spcPts val="0"/>
              </a:spcAft>
              <a:buNone/>
            </a:pPr>
            <a:r>
              <a:rPr b="1" lang="en" sz="1500"/>
              <a:t>Conclusion</a:t>
            </a:r>
            <a:r>
              <a:rPr lang="en" sz="1500"/>
              <a:t>: It contains outlier. And the number of outliers is fairly small, so we can discard them.</a:t>
            </a:r>
            <a:endParaRPr sz="1500"/>
          </a:p>
          <a:p>
            <a:pPr indent="0" lvl="0" marL="0" rtl="0" algn="l">
              <a:spcBef>
                <a:spcPts val="1600"/>
              </a:spcBef>
              <a:spcAft>
                <a:spcPts val="0"/>
              </a:spcAft>
              <a:buNone/>
            </a:pPr>
            <a:r>
              <a:rPr lang="en" sz="1050">
                <a:solidFill>
                  <a:srgbClr val="000000"/>
                </a:solidFill>
                <a:highlight>
                  <a:srgbClr val="F7F7F7"/>
                </a:highlight>
                <a:latin typeface="Roboto Mono"/>
                <a:ea typeface="Roboto Mono"/>
                <a:cs typeface="Roboto Mono"/>
                <a:sym typeface="Roboto Mono"/>
              </a:rPr>
              <a:t>df </a:t>
            </a:r>
            <a:r>
              <a:rPr lang="en" sz="1050">
                <a:solidFill>
                  <a:srgbClr val="055BE0"/>
                </a:solidFill>
                <a:highlight>
                  <a:srgbClr val="F7F7F7"/>
                </a:highlight>
                <a:latin typeface="Roboto Mono"/>
                <a:ea typeface="Roboto Mono"/>
                <a:cs typeface="Roboto Mono"/>
                <a:sym typeface="Roboto Mono"/>
              </a:rPr>
              <a:t>=</a:t>
            </a:r>
            <a:r>
              <a:rPr lang="en" sz="1050">
                <a:solidFill>
                  <a:srgbClr val="000000"/>
                </a:solidFill>
                <a:highlight>
                  <a:srgbClr val="F7F7F7"/>
                </a:highlight>
                <a:latin typeface="Roboto Mono"/>
                <a:ea typeface="Roboto Mono"/>
                <a:cs typeface="Roboto Mono"/>
                <a:sym typeface="Roboto Mono"/>
              </a:rPr>
              <a:t> df[df[</a:t>
            </a:r>
            <a:r>
              <a:rPr lang="en" sz="1050">
                <a:solidFill>
                  <a:srgbClr val="BB2323"/>
                </a:solidFill>
                <a:highlight>
                  <a:srgbClr val="F7F7F7"/>
                </a:highlight>
                <a:latin typeface="Roboto Mono"/>
                <a:ea typeface="Roboto Mono"/>
                <a:cs typeface="Roboto Mono"/>
                <a:sym typeface="Roboto Mono"/>
              </a:rPr>
              <a:t>'incentive'</a:t>
            </a:r>
            <a:r>
              <a:rPr lang="en" sz="1050">
                <a:solidFill>
                  <a:srgbClr val="000000"/>
                </a:solidFill>
                <a:highlight>
                  <a:srgbClr val="F7F7F7"/>
                </a:highlight>
                <a:latin typeface="Roboto Mono"/>
                <a:ea typeface="Roboto Mono"/>
                <a:cs typeface="Roboto Mono"/>
                <a:sym typeface="Roboto Mono"/>
              </a:rPr>
              <a:t>]</a:t>
            </a:r>
            <a:r>
              <a:rPr lang="en" sz="1050">
                <a:solidFill>
                  <a:srgbClr val="055BE0"/>
                </a:solidFill>
                <a:highlight>
                  <a:srgbClr val="F7F7F7"/>
                </a:highlight>
                <a:latin typeface="Roboto Mono"/>
                <a:ea typeface="Roboto Mono"/>
                <a:cs typeface="Roboto Mono"/>
                <a:sym typeface="Roboto Mono"/>
              </a:rPr>
              <a:t>&lt;=</a:t>
            </a:r>
            <a:r>
              <a:rPr lang="en" sz="1050">
                <a:solidFill>
                  <a:srgbClr val="666666"/>
                </a:solidFill>
                <a:highlight>
                  <a:srgbClr val="F7F7F7"/>
                </a:highlight>
                <a:latin typeface="Roboto Mono"/>
                <a:ea typeface="Roboto Mono"/>
                <a:cs typeface="Roboto Mono"/>
                <a:sym typeface="Roboto Mono"/>
              </a:rPr>
              <a:t>500</a:t>
            </a:r>
            <a:r>
              <a:rPr lang="en" sz="1050">
                <a:solidFill>
                  <a:srgbClr val="000000"/>
                </a:solidFill>
                <a:highlight>
                  <a:srgbClr val="F7F7F7"/>
                </a:highlight>
                <a:latin typeface="Roboto Mono"/>
                <a:ea typeface="Roboto Mono"/>
                <a:cs typeface="Roboto Mono"/>
                <a:sym typeface="Roboto Mono"/>
              </a:rPr>
              <a:t>]</a:t>
            </a:r>
            <a:endParaRPr sz="1050">
              <a:solidFill>
                <a:srgbClr val="000000"/>
              </a:solidFill>
              <a:highlight>
                <a:srgbClr val="F7F7F7"/>
              </a:highlight>
              <a:latin typeface="Roboto Mono"/>
              <a:ea typeface="Roboto Mono"/>
              <a:cs typeface="Roboto Mono"/>
              <a:sym typeface="Roboto Mono"/>
            </a:endParaRPr>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457200" rtl="0" algn="l">
              <a:spcBef>
                <a:spcPts val="1600"/>
              </a:spcBef>
              <a:spcAft>
                <a:spcPts val="0"/>
              </a:spcAft>
              <a:buNone/>
            </a:pPr>
            <a:r>
              <a:t/>
            </a:r>
            <a:endParaRPr sz="1500"/>
          </a:p>
          <a:p>
            <a:pPr indent="0" lvl="0" marL="0" rtl="0" algn="l">
              <a:lnSpc>
                <a:spcPct val="170000"/>
              </a:lnSpc>
              <a:spcBef>
                <a:spcPts val="1600"/>
              </a:spcBef>
              <a:spcAft>
                <a:spcPts val="0"/>
              </a:spcAft>
              <a:buNone/>
            </a:pPr>
            <a:r>
              <a:t/>
            </a:r>
            <a:endParaRPr sz="1050">
              <a:solidFill>
                <a:srgbClr val="000000"/>
              </a:solidFill>
              <a:highlight>
                <a:srgbClr val="F7F7F7"/>
              </a:highlight>
              <a:latin typeface="Roboto Mono"/>
              <a:ea typeface="Roboto Mono"/>
              <a:cs typeface="Roboto Mono"/>
              <a:sym typeface="Roboto Mono"/>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600"/>
              </a:spcAft>
              <a:buNone/>
            </a:pPr>
            <a:r>
              <a:t/>
            </a:r>
            <a:endParaRPr sz="1500"/>
          </a:p>
        </p:txBody>
      </p:sp>
      <p:pic>
        <p:nvPicPr>
          <p:cNvPr id="125" name="Google Shape;125;p21"/>
          <p:cNvPicPr preferRelativeResize="0"/>
          <p:nvPr/>
        </p:nvPicPr>
        <p:blipFill>
          <a:blip r:embed="rId3">
            <a:alphaModFix/>
          </a:blip>
          <a:stretch>
            <a:fillRect/>
          </a:stretch>
        </p:blipFill>
        <p:spPr>
          <a:xfrm>
            <a:off x="4572000" y="79475"/>
            <a:ext cx="3352800" cy="2495550"/>
          </a:xfrm>
          <a:prstGeom prst="rect">
            <a:avLst/>
          </a:prstGeom>
          <a:noFill/>
          <a:ln>
            <a:noFill/>
          </a:ln>
        </p:spPr>
      </p:pic>
      <p:pic>
        <p:nvPicPr>
          <p:cNvPr id="126" name="Google Shape;126;p21"/>
          <p:cNvPicPr preferRelativeResize="0"/>
          <p:nvPr/>
        </p:nvPicPr>
        <p:blipFill>
          <a:blip r:embed="rId4">
            <a:alphaModFix/>
          </a:blip>
          <a:stretch>
            <a:fillRect/>
          </a:stretch>
        </p:blipFill>
        <p:spPr>
          <a:xfrm>
            <a:off x="4786675" y="2727425"/>
            <a:ext cx="3041273" cy="2263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